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287" r:id="rId3"/>
    <p:sldId id="291" r:id="rId4"/>
    <p:sldId id="299" r:id="rId5"/>
    <p:sldId id="300" r:id="rId6"/>
    <p:sldId id="296" r:id="rId7"/>
    <p:sldId id="298" r:id="rId8"/>
    <p:sldId id="292" r:id="rId9"/>
    <p:sldId id="293" r:id="rId10"/>
    <p:sldId id="295" r:id="rId11"/>
    <p:sldId id="297" r:id="rId12"/>
    <p:sldId id="289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3"/>
    <a:srgbClr val="DE6224"/>
    <a:srgbClr val="112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7" autoAdjust="0"/>
    <p:restoredTop sz="94614"/>
  </p:normalViewPr>
  <p:slideViewPr>
    <p:cSldViewPr snapToGrid="0" snapToObjects="1">
      <p:cViewPr varScale="1">
        <p:scale>
          <a:sx n="64" d="100"/>
          <a:sy n="64" d="100"/>
        </p:scale>
        <p:origin x="1485" y="45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760A4-4DDE-9B4D-BA73-0BD495BB3B8A}" type="doc">
      <dgm:prSet loTypeId="urn:microsoft.com/office/officeart/2005/8/layout/chevron2" loCatId="" qsTypeId="urn:microsoft.com/office/officeart/2005/8/quickstyle/simple1" qsCatId="simple" csTypeId="urn:microsoft.com/office/officeart/2005/8/colors/accent1_4" csCatId="accent1" phldr="1"/>
      <dgm:spPr/>
    </dgm:pt>
    <dgm:pt modelId="{733E1F39-4D68-6644-B92D-C8C0B0B3E3EB}">
      <dgm:prSet phldrT="[Text]"/>
      <dgm:spPr/>
      <dgm:t>
        <a:bodyPr/>
        <a:lstStyle/>
        <a:p>
          <a:r>
            <a:rPr lang="en-GB" dirty="0">
              <a:latin typeface="Times New Roman" charset="0"/>
              <a:ea typeface="Times New Roman" charset="0"/>
              <a:cs typeface="Times New Roman" charset="0"/>
            </a:rPr>
            <a:t>Gravity</a:t>
          </a:r>
        </a:p>
      </dgm:t>
    </dgm:pt>
    <dgm:pt modelId="{9AEC7288-1A1B-FB4E-8221-8C6FA499D343}" type="parTrans" cxnId="{1148FA8F-43A1-004F-8DE4-B281FDAD30CE}">
      <dgm:prSet/>
      <dgm:spPr/>
      <dgm:t>
        <a:bodyPr/>
        <a:lstStyle/>
        <a:p>
          <a:endParaRPr lang="en-GB"/>
        </a:p>
      </dgm:t>
    </dgm:pt>
    <dgm:pt modelId="{A2357E28-0280-3243-9149-ABB255D6743C}" type="sibTrans" cxnId="{1148FA8F-43A1-004F-8DE4-B281FDAD30CE}">
      <dgm:prSet/>
      <dgm:spPr/>
      <dgm:t>
        <a:bodyPr/>
        <a:lstStyle/>
        <a:p>
          <a:endParaRPr lang="en-GB"/>
        </a:p>
      </dgm:t>
    </dgm:pt>
    <dgm:pt modelId="{4294E31A-C5BD-814A-9A7D-FF4E7AE34CF2}">
      <dgm:prSet phldrT="[Text]"/>
      <dgm:spPr/>
      <dgm:t>
        <a:bodyPr/>
        <a:lstStyle/>
        <a:p>
          <a:r>
            <a:rPr lang="en-GB" dirty="0">
              <a:latin typeface="Times New Roman" charset="0"/>
              <a:ea typeface="Times New Roman" charset="0"/>
              <a:cs typeface="Times New Roman" charset="0"/>
            </a:rPr>
            <a:t>QP</a:t>
          </a:r>
        </a:p>
      </dgm:t>
    </dgm:pt>
    <dgm:pt modelId="{0BC9DF2C-4FF7-5541-8988-AC1F7D202B1A}" type="parTrans" cxnId="{A5CCD5F1-27DB-5745-95F4-674C34D66C8F}">
      <dgm:prSet/>
      <dgm:spPr/>
      <dgm:t>
        <a:bodyPr/>
        <a:lstStyle/>
        <a:p>
          <a:endParaRPr lang="en-GB"/>
        </a:p>
      </dgm:t>
    </dgm:pt>
    <dgm:pt modelId="{763B86F8-A5E1-7843-975C-0F29C06527B3}" type="sibTrans" cxnId="{A5CCD5F1-27DB-5745-95F4-674C34D66C8F}">
      <dgm:prSet/>
      <dgm:spPr/>
      <dgm:t>
        <a:bodyPr/>
        <a:lstStyle/>
        <a:p>
          <a:endParaRPr lang="en-GB"/>
        </a:p>
      </dgm:t>
    </dgm:pt>
    <dgm:pt modelId="{2598FB5A-6406-1445-9C4C-E0966F3AB10A}">
      <dgm:prSet phldrT="[Text]"/>
      <dgm:spPr/>
      <dgm:t>
        <a:bodyPr/>
        <a:lstStyle/>
        <a:p>
          <a:r>
            <a:rPr lang="en-GB" dirty="0">
              <a:latin typeface="Times New Roman" charset="0"/>
              <a:ea typeface="Times New Roman" charset="0"/>
              <a:cs typeface="Times New Roman" charset="0"/>
            </a:rPr>
            <a:t>Graph</a:t>
          </a:r>
        </a:p>
      </dgm:t>
    </dgm:pt>
    <dgm:pt modelId="{254C9B1B-8A92-124B-A07F-BEBD47125186}" type="parTrans" cxnId="{3FF25736-4E4B-2A4A-9998-FAECF56AC0C1}">
      <dgm:prSet/>
      <dgm:spPr/>
      <dgm:t>
        <a:bodyPr/>
        <a:lstStyle/>
        <a:p>
          <a:endParaRPr lang="en-GB"/>
        </a:p>
      </dgm:t>
    </dgm:pt>
    <dgm:pt modelId="{6822502C-84E0-6D45-9B2D-C5435EA2916E}" type="sibTrans" cxnId="{3FF25736-4E4B-2A4A-9998-FAECF56AC0C1}">
      <dgm:prSet/>
      <dgm:spPr/>
      <dgm:t>
        <a:bodyPr/>
        <a:lstStyle/>
        <a:p>
          <a:endParaRPr lang="en-GB"/>
        </a:p>
      </dgm:t>
    </dgm:pt>
    <dgm:pt modelId="{D55CE501-13DC-9040-B9F3-77CA20C74E21}">
      <dgm:prSet phldrT="[Text]"/>
      <dgm:spPr/>
      <dgm:t>
        <a:bodyPr/>
        <a:lstStyle/>
        <a:p>
          <a:r>
            <a:rPr lang="en-GB" dirty="0"/>
            <a:t>Flows</a:t>
          </a:r>
        </a:p>
      </dgm:t>
    </dgm:pt>
    <dgm:pt modelId="{70BCB307-78B3-964E-B24B-6733939B8D8A}" type="parTrans" cxnId="{90E8F4EA-5D40-8846-9260-984F2A19442D}">
      <dgm:prSet/>
      <dgm:spPr/>
      <dgm:t>
        <a:bodyPr/>
        <a:lstStyle/>
        <a:p>
          <a:endParaRPr lang="en-GB"/>
        </a:p>
      </dgm:t>
    </dgm:pt>
    <dgm:pt modelId="{A2577557-FEAC-AC47-BA32-2395BCB156F7}" type="sibTrans" cxnId="{90E8F4EA-5D40-8846-9260-984F2A19442D}">
      <dgm:prSet/>
      <dgm:spPr/>
      <dgm:t>
        <a:bodyPr/>
        <a:lstStyle/>
        <a:p>
          <a:endParaRPr lang="en-GB"/>
        </a:p>
      </dgm:t>
    </dgm:pt>
    <dgm:pt modelId="{F152297E-74E2-B04E-981E-9B90EFA81222}">
      <dgm:prSet/>
      <dgm:spPr/>
      <dgm:t>
        <a:bodyPr/>
        <a:lstStyle/>
        <a:p>
          <a:pPr algn="justLow"/>
          <a:r>
            <a:rPr lang="en-US" b="0" dirty="0">
              <a:latin typeface="Times New Roman" charset="0"/>
              <a:ea typeface="Times New Roman" charset="0"/>
              <a:cs typeface="Times New Roman" charset="0"/>
            </a:rPr>
            <a:t>Calculates gravity based on first and last links </a:t>
          </a:r>
          <a:endParaRPr lang="en-GB" b="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60456AD-95EC-B84B-ACE9-E711E2972BE8}" type="parTrans" cxnId="{DE0F79F1-0E1E-604C-B958-9F6CD3A01423}">
      <dgm:prSet/>
      <dgm:spPr/>
      <dgm:t>
        <a:bodyPr/>
        <a:lstStyle/>
        <a:p>
          <a:endParaRPr lang="en-GB"/>
        </a:p>
      </dgm:t>
    </dgm:pt>
    <dgm:pt modelId="{20D513F3-29AF-6441-80BA-E33049A74844}" type="sibTrans" cxnId="{DE0F79F1-0E1E-604C-B958-9F6CD3A01423}">
      <dgm:prSet/>
      <dgm:spPr/>
      <dgm:t>
        <a:bodyPr/>
        <a:lstStyle/>
        <a:p>
          <a:endParaRPr lang="en-GB"/>
        </a:p>
      </dgm:t>
    </dgm:pt>
    <dgm:pt modelId="{A24819DF-305A-BE40-938A-3DB728C5A257}">
      <dgm:prSet/>
      <dgm:spPr/>
      <dgm:t>
        <a:bodyPr/>
        <a:lstStyle/>
        <a:p>
          <a:pPr algn="l" rtl="0"/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Graph with edge flow information</a:t>
          </a:r>
          <a:endParaRPr lang="en-GB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2BB8BF5-78C0-1746-88B8-631A88A90A2F}" type="parTrans" cxnId="{9C0F1E7D-765C-E441-998A-393E0CD7F954}">
      <dgm:prSet/>
      <dgm:spPr/>
      <dgm:t>
        <a:bodyPr/>
        <a:lstStyle/>
        <a:p>
          <a:endParaRPr lang="en-GB"/>
        </a:p>
      </dgm:t>
    </dgm:pt>
    <dgm:pt modelId="{94667D0E-AE5C-D94C-A728-45FADC298D1F}" type="sibTrans" cxnId="{9C0F1E7D-765C-E441-998A-393E0CD7F954}">
      <dgm:prSet/>
      <dgm:spPr/>
      <dgm:t>
        <a:bodyPr/>
        <a:lstStyle/>
        <a:p>
          <a:endParaRPr lang="en-GB"/>
        </a:p>
      </dgm:t>
    </dgm:pt>
    <dgm:pt modelId="{AD3D153A-B5F8-D249-BA9A-118E0C014394}">
      <dgm:prSet/>
      <dgm:spPr/>
      <dgm:t>
        <a:bodyPr/>
        <a:lstStyle/>
        <a:p>
          <a:r>
            <a:rPr lang="en-GB" dirty="0">
              <a:latin typeface="Times New Roman" charset="0"/>
              <a:ea typeface="Times New Roman" charset="0"/>
              <a:cs typeface="Times New Roman" charset="0"/>
            </a:rPr>
            <a:t>Uses specialized quadratic programming in solving the problem utilizing the underlying sparseness</a:t>
          </a:r>
        </a:p>
      </dgm:t>
    </dgm:pt>
    <dgm:pt modelId="{028D7FB7-883E-2D40-92EA-D054638CFE8A}" type="parTrans" cxnId="{DA503AC0-3D77-0E47-A7F9-2F4B405E49AA}">
      <dgm:prSet/>
      <dgm:spPr/>
      <dgm:t>
        <a:bodyPr/>
        <a:lstStyle/>
        <a:p>
          <a:endParaRPr lang="en-GB"/>
        </a:p>
      </dgm:t>
    </dgm:pt>
    <dgm:pt modelId="{E58F5371-FEAC-C946-9BA6-2FD99DDCF60D}" type="sibTrans" cxnId="{DA503AC0-3D77-0E47-A7F9-2F4B405E49AA}">
      <dgm:prSet/>
      <dgm:spPr/>
      <dgm:t>
        <a:bodyPr/>
        <a:lstStyle/>
        <a:p>
          <a:endParaRPr lang="en-GB"/>
        </a:p>
      </dgm:t>
    </dgm:pt>
    <dgm:pt modelId="{FA05943F-EECB-364E-89DA-8C7F7CE124D9}">
      <dgm:prSet/>
      <dgm:spPr/>
      <dgm:t>
        <a:bodyPr/>
        <a:lstStyle/>
        <a:p>
          <a:r>
            <a:rPr lang="en-US" dirty="0">
              <a:latin typeface="Times New Roman" charset="0"/>
              <a:ea typeface="Times New Roman" charset="0"/>
              <a:cs typeface="Times New Roman" charset="0"/>
            </a:rPr>
            <a:t>Output the complete flow vector</a:t>
          </a:r>
          <a:endParaRPr lang="en-GB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16582732-8D17-804E-852C-6C4838DF8D4F}" type="parTrans" cxnId="{4411E543-CA28-994A-AE93-D9025FAF84E8}">
      <dgm:prSet/>
      <dgm:spPr/>
      <dgm:t>
        <a:bodyPr/>
        <a:lstStyle/>
        <a:p>
          <a:endParaRPr lang="en-GB"/>
        </a:p>
      </dgm:t>
    </dgm:pt>
    <dgm:pt modelId="{E17AB405-9615-DE4D-8050-8E350537286F}" type="sibTrans" cxnId="{4411E543-CA28-994A-AE93-D9025FAF84E8}">
      <dgm:prSet/>
      <dgm:spPr/>
      <dgm:t>
        <a:bodyPr/>
        <a:lstStyle/>
        <a:p>
          <a:endParaRPr lang="en-GB"/>
        </a:p>
      </dgm:t>
    </dgm:pt>
    <dgm:pt modelId="{37F39E95-FB87-BD42-8CD0-336532AC7531}" type="pres">
      <dgm:prSet presAssocID="{E1D760A4-4DDE-9B4D-BA73-0BD495BB3B8A}" presName="linearFlow" presStyleCnt="0">
        <dgm:presLayoutVars>
          <dgm:dir/>
          <dgm:animLvl val="lvl"/>
          <dgm:resizeHandles val="exact"/>
        </dgm:presLayoutVars>
      </dgm:prSet>
      <dgm:spPr/>
    </dgm:pt>
    <dgm:pt modelId="{53303A99-95BC-454E-9129-0F27A5D8D3A4}" type="pres">
      <dgm:prSet presAssocID="{2598FB5A-6406-1445-9C4C-E0966F3AB10A}" presName="composite" presStyleCnt="0"/>
      <dgm:spPr/>
    </dgm:pt>
    <dgm:pt modelId="{ADC83E9C-E13A-C34B-89F3-EABAE2072001}" type="pres">
      <dgm:prSet presAssocID="{2598FB5A-6406-1445-9C4C-E0966F3AB10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0354FFC-29A1-3442-9CF4-14D1FC87CF2B}" type="pres">
      <dgm:prSet presAssocID="{2598FB5A-6406-1445-9C4C-E0966F3AB10A}" presName="descendantText" presStyleLbl="alignAcc1" presStyleIdx="0" presStyleCnt="4">
        <dgm:presLayoutVars>
          <dgm:bulletEnabled val="1"/>
        </dgm:presLayoutVars>
      </dgm:prSet>
      <dgm:spPr/>
    </dgm:pt>
    <dgm:pt modelId="{B83A8231-6C05-084A-946B-0A9385753B78}" type="pres">
      <dgm:prSet presAssocID="{6822502C-84E0-6D45-9B2D-C5435EA2916E}" presName="sp" presStyleCnt="0"/>
      <dgm:spPr/>
    </dgm:pt>
    <dgm:pt modelId="{5ECD9FA0-CCCC-3345-9ED7-C9A53FADBBCC}" type="pres">
      <dgm:prSet presAssocID="{733E1F39-4D68-6644-B92D-C8C0B0B3E3EB}" presName="composite" presStyleCnt="0"/>
      <dgm:spPr/>
    </dgm:pt>
    <dgm:pt modelId="{A6EEB2C3-2A03-404C-938A-6D7A06A0787F}" type="pres">
      <dgm:prSet presAssocID="{733E1F39-4D68-6644-B92D-C8C0B0B3E3E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5874F6C-9973-7446-92DF-BECE520CE324}" type="pres">
      <dgm:prSet presAssocID="{733E1F39-4D68-6644-B92D-C8C0B0B3E3EB}" presName="descendantText" presStyleLbl="alignAcc1" presStyleIdx="1" presStyleCnt="4">
        <dgm:presLayoutVars>
          <dgm:bulletEnabled val="1"/>
        </dgm:presLayoutVars>
      </dgm:prSet>
      <dgm:spPr/>
    </dgm:pt>
    <dgm:pt modelId="{F8AA5E72-56E7-6D4B-B29E-5F666EDE5FE7}" type="pres">
      <dgm:prSet presAssocID="{A2357E28-0280-3243-9149-ABB255D6743C}" presName="sp" presStyleCnt="0"/>
      <dgm:spPr/>
    </dgm:pt>
    <dgm:pt modelId="{2BD33EF7-2F1B-F546-9227-0994A6F22771}" type="pres">
      <dgm:prSet presAssocID="{4294E31A-C5BD-814A-9A7D-FF4E7AE34CF2}" presName="composite" presStyleCnt="0"/>
      <dgm:spPr/>
    </dgm:pt>
    <dgm:pt modelId="{99022121-E37E-4243-ABBF-ED11FDAC552B}" type="pres">
      <dgm:prSet presAssocID="{4294E31A-C5BD-814A-9A7D-FF4E7AE34CF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06D15AE-C113-C44B-AFF1-55DDC21D37F8}" type="pres">
      <dgm:prSet presAssocID="{4294E31A-C5BD-814A-9A7D-FF4E7AE34CF2}" presName="descendantText" presStyleLbl="alignAcc1" presStyleIdx="2" presStyleCnt="4">
        <dgm:presLayoutVars>
          <dgm:bulletEnabled val="1"/>
        </dgm:presLayoutVars>
      </dgm:prSet>
      <dgm:spPr/>
    </dgm:pt>
    <dgm:pt modelId="{1E4C2A65-C9B4-6143-847F-74CD48C428E6}" type="pres">
      <dgm:prSet presAssocID="{763B86F8-A5E1-7843-975C-0F29C06527B3}" presName="sp" presStyleCnt="0"/>
      <dgm:spPr/>
    </dgm:pt>
    <dgm:pt modelId="{6DF7E2CD-1B38-9642-8C6E-D597DAA9A9AF}" type="pres">
      <dgm:prSet presAssocID="{D55CE501-13DC-9040-B9F3-77CA20C74E21}" presName="composite" presStyleCnt="0"/>
      <dgm:spPr/>
    </dgm:pt>
    <dgm:pt modelId="{86A61834-29FF-F545-848E-57C3059F05B3}" type="pres">
      <dgm:prSet presAssocID="{D55CE501-13DC-9040-B9F3-77CA20C74E2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1339A14-1F1B-9741-9BCD-7B8AB38D0AF2}" type="pres">
      <dgm:prSet presAssocID="{D55CE501-13DC-9040-B9F3-77CA20C74E2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7E37F19-C91D-1141-A5C2-2AFA376E9AA3}" type="presOf" srcId="{AD3D153A-B5F8-D249-BA9A-118E0C014394}" destId="{A06D15AE-C113-C44B-AFF1-55DDC21D37F8}" srcOrd="0" destOrd="0" presId="urn:microsoft.com/office/officeart/2005/8/layout/chevron2"/>
    <dgm:cxn modelId="{3FF25736-4E4B-2A4A-9998-FAECF56AC0C1}" srcId="{E1D760A4-4DDE-9B4D-BA73-0BD495BB3B8A}" destId="{2598FB5A-6406-1445-9C4C-E0966F3AB10A}" srcOrd="0" destOrd="0" parTransId="{254C9B1B-8A92-124B-A07F-BEBD47125186}" sibTransId="{6822502C-84E0-6D45-9B2D-C5435EA2916E}"/>
    <dgm:cxn modelId="{4411E543-CA28-994A-AE93-D9025FAF84E8}" srcId="{D55CE501-13DC-9040-B9F3-77CA20C74E21}" destId="{FA05943F-EECB-364E-89DA-8C7F7CE124D9}" srcOrd="0" destOrd="0" parTransId="{16582732-8D17-804E-852C-6C4838DF8D4F}" sibTransId="{E17AB405-9615-DE4D-8050-8E350537286F}"/>
    <dgm:cxn modelId="{9C0F1E7D-765C-E441-998A-393E0CD7F954}" srcId="{2598FB5A-6406-1445-9C4C-E0966F3AB10A}" destId="{A24819DF-305A-BE40-938A-3DB728C5A257}" srcOrd="0" destOrd="0" parTransId="{02BB8BF5-78C0-1746-88B8-631A88A90A2F}" sibTransId="{94667D0E-AE5C-D94C-A728-45FADC298D1F}"/>
    <dgm:cxn modelId="{75A51183-5C52-1C4F-A1B2-130163EE2B3E}" type="presOf" srcId="{F152297E-74E2-B04E-981E-9B90EFA81222}" destId="{B5874F6C-9973-7446-92DF-BECE520CE324}" srcOrd="0" destOrd="0" presId="urn:microsoft.com/office/officeart/2005/8/layout/chevron2"/>
    <dgm:cxn modelId="{1148FA8F-43A1-004F-8DE4-B281FDAD30CE}" srcId="{E1D760A4-4DDE-9B4D-BA73-0BD495BB3B8A}" destId="{733E1F39-4D68-6644-B92D-C8C0B0B3E3EB}" srcOrd="1" destOrd="0" parTransId="{9AEC7288-1A1B-FB4E-8221-8C6FA499D343}" sibTransId="{A2357E28-0280-3243-9149-ABB255D6743C}"/>
    <dgm:cxn modelId="{C7DB3E9B-558F-7146-9D6B-99E90811DD28}" type="presOf" srcId="{2598FB5A-6406-1445-9C4C-E0966F3AB10A}" destId="{ADC83E9C-E13A-C34B-89F3-EABAE2072001}" srcOrd="0" destOrd="0" presId="urn:microsoft.com/office/officeart/2005/8/layout/chevron2"/>
    <dgm:cxn modelId="{F21117A6-A8DE-FA45-BFDB-7354932F2971}" type="presOf" srcId="{D55CE501-13DC-9040-B9F3-77CA20C74E21}" destId="{86A61834-29FF-F545-848E-57C3059F05B3}" srcOrd="0" destOrd="0" presId="urn:microsoft.com/office/officeart/2005/8/layout/chevron2"/>
    <dgm:cxn modelId="{DA503AC0-3D77-0E47-A7F9-2F4B405E49AA}" srcId="{4294E31A-C5BD-814A-9A7D-FF4E7AE34CF2}" destId="{AD3D153A-B5F8-D249-BA9A-118E0C014394}" srcOrd="0" destOrd="0" parTransId="{028D7FB7-883E-2D40-92EA-D054638CFE8A}" sibTransId="{E58F5371-FEAC-C946-9BA6-2FD99DDCF60D}"/>
    <dgm:cxn modelId="{3A2FADC0-37BB-AD41-984B-32007A5B6A94}" type="presOf" srcId="{FA05943F-EECB-364E-89DA-8C7F7CE124D9}" destId="{71339A14-1F1B-9741-9BCD-7B8AB38D0AF2}" srcOrd="0" destOrd="0" presId="urn:microsoft.com/office/officeart/2005/8/layout/chevron2"/>
    <dgm:cxn modelId="{931AB6E5-C769-9B46-930F-F1FF7EB60EFC}" type="presOf" srcId="{4294E31A-C5BD-814A-9A7D-FF4E7AE34CF2}" destId="{99022121-E37E-4243-ABBF-ED11FDAC552B}" srcOrd="0" destOrd="0" presId="urn:microsoft.com/office/officeart/2005/8/layout/chevron2"/>
    <dgm:cxn modelId="{90E8F4EA-5D40-8846-9260-984F2A19442D}" srcId="{E1D760A4-4DDE-9B4D-BA73-0BD495BB3B8A}" destId="{D55CE501-13DC-9040-B9F3-77CA20C74E21}" srcOrd="3" destOrd="0" parTransId="{70BCB307-78B3-964E-B24B-6733939B8D8A}" sibTransId="{A2577557-FEAC-AC47-BA32-2395BCB156F7}"/>
    <dgm:cxn modelId="{919FEAED-C86E-2347-981D-2B41CC1D1339}" type="presOf" srcId="{733E1F39-4D68-6644-B92D-C8C0B0B3E3EB}" destId="{A6EEB2C3-2A03-404C-938A-6D7A06A0787F}" srcOrd="0" destOrd="0" presId="urn:microsoft.com/office/officeart/2005/8/layout/chevron2"/>
    <dgm:cxn modelId="{DE0F79F1-0E1E-604C-B958-9F6CD3A01423}" srcId="{733E1F39-4D68-6644-B92D-C8C0B0B3E3EB}" destId="{F152297E-74E2-B04E-981E-9B90EFA81222}" srcOrd="0" destOrd="0" parTransId="{060456AD-95EC-B84B-ACE9-E711E2972BE8}" sibTransId="{20D513F3-29AF-6441-80BA-E33049A74844}"/>
    <dgm:cxn modelId="{A5CCD5F1-27DB-5745-95F4-674C34D66C8F}" srcId="{E1D760A4-4DDE-9B4D-BA73-0BD495BB3B8A}" destId="{4294E31A-C5BD-814A-9A7D-FF4E7AE34CF2}" srcOrd="2" destOrd="0" parTransId="{0BC9DF2C-4FF7-5541-8988-AC1F7D202B1A}" sibTransId="{763B86F8-A5E1-7843-975C-0F29C06527B3}"/>
    <dgm:cxn modelId="{33128DF7-573A-4245-8D94-95853ACD288C}" type="presOf" srcId="{A24819DF-305A-BE40-938A-3DB728C5A257}" destId="{30354FFC-29A1-3442-9CF4-14D1FC87CF2B}" srcOrd="0" destOrd="0" presId="urn:microsoft.com/office/officeart/2005/8/layout/chevron2"/>
    <dgm:cxn modelId="{9535CDFA-AB73-EA4B-8CDE-ECC83E7DD31B}" type="presOf" srcId="{E1D760A4-4DDE-9B4D-BA73-0BD495BB3B8A}" destId="{37F39E95-FB87-BD42-8CD0-336532AC7531}" srcOrd="0" destOrd="0" presId="urn:microsoft.com/office/officeart/2005/8/layout/chevron2"/>
    <dgm:cxn modelId="{C377D7E0-A017-8649-8BD7-11377C121831}" type="presParOf" srcId="{37F39E95-FB87-BD42-8CD0-336532AC7531}" destId="{53303A99-95BC-454E-9129-0F27A5D8D3A4}" srcOrd="0" destOrd="0" presId="urn:microsoft.com/office/officeart/2005/8/layout/chevron2"/>
    <dgm:cxn modelId="{C1EFE191-E936-9144-B930-FC8832613B48}" type="presParOf" srcId="{53303A99-95BC-454E-9129-0F27A5D8D3A4}" destId="{ADC83E9C-E13A-C34B-89F3-EABAE2072001}" srcOrd="0" destOrd="0" presId="urn:microsoft.com/office/officeart/2005/8/layout/chevron2"/>
    <dgm:cxn modelId="{F92A57D9-35F6-E14A-91D7-057366796967}" type="presParOf" srcId="{53303A99-95BC-454E-9129-0F27A5D8D3A4}" destId="{30354FFC-29A1-3442-9CF4-14D1FC87CF2B}" srcOrd="1" destOrd="0" presId="urn:microsoft.com/office/officeart/2005/8/layout/chevron2"/>
    <dgm:cxn modelId="{7F8CB891-4132-2F45-A0AA-B06AB9DE318A}" type="presParOf" srcId="{37F39E95-FB87-BD42-8CD0-336532AC7531}" destId="{B83A8231-6C05-084A-946B-0A9385753B78}" srcOrd="1" destOrd="0" presId="urn:microsoft.com/office/officeart/2005/8/layout/chevron2"/>
    <dgm:cxn modelId="{2172EA06-CE69-4446-8545-DA7158EE75B9}" type="presParOf" srcId="{37F39E95-FB87-BD42-8CD0-336532AC7531}" destId="{5ECD9FA0-CCCC-3345-9ED7-C9A53FADBBCC}" srcOrd="2" destOrd="0" presId="urn:microsoft.com/office/officeart/2005/8/layout/chevron2"/>
    <dgm:cxn modelId="{34DCD9C4-9E1E-1141-87A1-10C11B277E8C}" type="presParOf" srcId="{5ECD9FA0-CCCC-3345-9ED7-C9A53FADBBCC}" destId="{A6EEB2C3-2A03-404C-938A-6D7A06A0787F}" srcOrd="0" destOrd="0" presId="urn:microsoft.com/office/officeart/2005/8/layout/chevron2"/>
    <dgm:cxn modelId="{91D70103-38DD-6944-84CD-F3A4EBAB2025}" type="presParOf" srcId="{5ECD9FA0-CCCC-3345-9ED7-C9A53FADBBCC}" destId="{B5874F6C-9973-7446-92DF-BECE520CE324}" srcOrd="1" destOrd="0" presId="urn:microsoft.com/office/officeart/2005/8/layout/chevron2"/>
    <dgm:cxn modelId="{CA231AB6-7C10-2943-A3B6-8DDA2C43F7C8}" type="presParOf" srcId="{37F39E95-FB87-BD42-8CD0-336532AC7531}" destId="{F8AA5E72-56E7-6D4B-B29E-5F666EDE5FE7}" srcOrd="3" destOrd="0" presId="urn:microsoft.com/office/officeart/2005/8/layout/chevron2"/>
    <dgm:cxn modelId="{B619C3F3-ACD0-0B48-8AA6-BFE2D16B9B90}" type="presParOf" srcId="{37F39E95-FB87-BD42-8CD0-336532AC7531}" destId="{2BD33EF7-2F1B-F546-9227-0994A6F22771}" srcOrd="4" destOrd="0" presId="urn:microsoft.com/office/officeart/2005/8/layout/chevron2"/>
    <dgm:cxn modelId="{547377A6-5277-314E-9F45-7C574E07D3D9}" type="presParOf" srcId="{2BD33EF7-2F1B-F546-9227-0994A6F22771}" destId="{99022121-E37E-4243-ABBF-ED11FDAC552B}" srcOrd="0" destOrd="0" presId="urn:microsoft.com/office/officeart/2005/8/layout/chevron2"/>
    <dgm:cxn modelId="{C55BAA4A-07B0-D44A-A153-D94F4EFCCDB5}" type="presParOf" srcId="{2BD33EF7-2F1B-F546-9227-0994A6F22771}" destId="{A06D15AE-C113-C44B-AFF1-55DDC21D37F8}" srcOrd="1" destOrd="0" presId="urn:microsoft.com/office/officeart/2005/8/layout/chevron2"/>
    <dgm:cxn modelId="{78254B83-EB99-F84C-B45A-097740E01C40}" type="presParOf" srcId="{37F39E95-FB87-BD42-8CD0-336532AC7531}" destId="{1E4C2A65-C9B4-6143-847F-74CD48C428E6}" srcOrd="5" destOrd="0" presId="urn:microsoft.com/office/officeart/2005/8/layout/chevron2"/>
    <dgm:cxn modelId="{BDF26463-321C-FA4F-9945-CF73D0F0D70D}" type="presParOf" srcId="{37F39E95-FB87-BD42-8CD0-336532AC7531}" destId="{6DF7E2CD-1B38-9642-8C6E-D597DAA9A9AF}" srcOrd="6" destOrd="0" presId="urn:microsoft.com/office/officeart/2005/8/layout/chevron2"/>
    <dgm:cxn modelId="{FEC9BD15-F09D-D041-8FB5-1E770709EA5D}" type="presParOf" srcId="{6DF7E2CD-1B38-9642-8C6E-D597DAA9A9AF}" destId="{86A61834-29FF-F545-848E-57C3059F05B3}" srcOrd="0" destOrd="0" presId="urn:microsoft.com/office/officeart/2005/8/layout/chevron2"/>
    <dgm:cxn modelId="{1C798741-CCAC-E04B-AEC1-A11A90D47678}" type="presParOf" srcId="{6DF7E2CD-1B38-9642-8C6E-D597DAA9A9AF}" destId="{71339A14-1F1B-9741-9BCD-7B8AB38D0A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83E9C-E13A-C34B-89F3-EABAE2072001}">
      <dsp:nvSpPr>
        <dsp:cNvPr id="0" name=""/>
        <dsp:cNvSpPr/>
      </dsp:nvSpPr>
      <dsp:spPr>
        <a:xfrm rot="5400000">
          <a:off x="-158213" y="161356"/>
          <a:ext cx="1054756" cy="738329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Times New Roman" charset="0"/>
              <a:ea typeface="Times New Roman" charset="0"/>
              <a:cs typeface="Times New Roman" charset="0"/>
            </a:rPr>
            <a:t>Graph</a:t>
          </a:r>
        </a:p>
      </dsp:txBody>
      <dsp:txXfrm rot="-5400000">
        <a:off x="1" y="372308"/>
        <a:ext cx="738329" cy="316427"/>
      </dsp:txXfrm>
    </dsp:sp>
    <dsp:sp modelId="{30354FFC-29A1-3442-9CF4-14D1FC87CF2B}">
      <dsp:nvSpPr>
        <dsp:cNvPr id="0" name=""/>
        <dsp:cNvSpPr/>
      </dsp:nvSpPr>
      <dsp:spPr>
        <a:xfrm rot="5400000">
          <a:off x="3149044" y="-2407572"/>
          <a:ext cx="685591" cy="55070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Times New Roman" charset="0"/>
              <a:ea typeface="Times New Roman" charset="0"/>
              <a:cs typeface="Times New Roman" charset="0"/>
            </a:rPr>
            <a:t>Graph with edge flow information</a:t>
          </a:r>
          <a:endParaRPr lang="en-GB" sz="19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738329" y="36611"/>
        <a:ext cx="5473554" cy="618655"/>
      </dsp:txXfrm>
    </dsp:sp>
    <dsp:sp modelId="{A6EEB2C3-2A03-404C-938A-6D7A06A0787F}">
      <dsp:nvSpPr>
        <dsp:cNvPr id="0" name=""/>
        <dsp:cNvSpPr/>
      </dsp:nvSpPr>
      <dsp:spPr>
        <a:xfrm rot="5400000">
          <a:off x="-158213" y="1066499"/>
          <a:ext cx="1054756" cy="738329"/>
        </a:xfrm>
        <a:prstGeom prst="chevron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Times New Roman" charset="0"/>
              <a:ea typeface="Times New Roman" charset="0"/>
              <a:cs typeface="Times New Roman" charset="0"/>
            </a:rPr>
            <a:t>Gravity</a:t>
          </a:r>
        </a:p>
      </dsp:txBody>
      <dsp:txXfrm rot="-5400000">
        <a:off x="1" y="1277451"/>
        <a:ext cx="738329" cy="316427"/>
      </dsp:txXfrm>
    </dsp:sp>
    <dsp:sp modelId="{B5874F6C-9973-7446-92DF-BECE520CE324}">
      <dsp:nvSpPr>
        <dsp:cNvPr id="0" name=""/>
        <dsp:cNvSpPr/>
      </dsp:nvSpPr>
      <dsp:spPr>
        <a:xfrm rot="5400000">
          <a:off x="3149044" y="-1502429"/>
          <a:ext cx="685591" cy="55070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Low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>
              <a:latin typeface="Times New Roman" charset="0"/>
              <a:ea typeface="Times New Roman" charset="0"/>
              <a:cs typeface="Times New Roman" charset="0"/>
            </a:rPr>
            <a:t>Calculates gravity based on first and last links </a:t>
          </a:r>
          <a:endParaRPr lang="en-GB" sz="1900" b="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738329" y="941754"/>
        <a:ext cx="5473554" cy="618655"/>
      </dsp:txXfrm>
    </dsp:sp>
    <dsp:sp modelId="{99022121-E37E-4243-ABBF-ED11FDAC552B}">
      <dsp:nvSpPr>
        <dsp:cNvPr id="0" name=""/>
        <dsp:cNvSpPr/>
      </dsp:nvSpPr>
      <dsp:spPr>
        <a:xfrm rot="5400000">
          <a:off x="-158213" y="1971642"/>
          <a:ext cx="1054756" cy="738329"/>
        </a:xfrm>
        <a:prstGeom prst="chevron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Times New Roman" charset="0"/>
              <a:ea typeface="Times New Roman" charset="0"/>
              <a:cs typeface="Times New Roman" charset="0"/>
            </a:rPr>
            <a:t>QP</a:t>
          </a:r>
        </a:p>
      </dsp:txBody>
      <dsp:txXfrm rot="-5400000">
        <a:off x="1" y="2182594"/>
        <a:ext cx="738329" cy="316427"/>
      </dsp:txXfrm>
    </dsp:sp>
    <dsp:sp modelId="{A06D15AE-C113-C44B-AFF1-55DDC21D37F8}">
      <dsp:nvSpPr>
        <dsp:cNvPr id="0" name=""/>
        <dsp:cNvSpPr/>
      </dsp:nvSpPr>
      <dsp:spPr>
        <a:xfrm rot="5400000">
          <a:off x="3149044" y="-597286"/>
          <a:ext cx="685591" cy="55070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Times New Roman" charset="0"/>
              <a:ea typeface="Times New Roman" charset="0"/>
              <a:cs typeface="Times New Roman" charset="0"/>
            </a:rPr>
            <a:t>Uses specialized quadratic programming in solving the problem utilizing the underlying sparseness</a:t>
          </a:r>
        </a:p>
      </dsp:txBody>
      <dsp:txXfrm rot="-5400000">
        <a:off x="738329" y="1846897"/>
        <a:ext cx="5473554" cy="618655"/>
      </dsp:txXfrm>
    </dsp:sp>
    <dsp:sp modelId="{86A61834-29FF-F545-848E-57C3059F05B3}">
      <dsp:nvSpPr>
        <dsp:cNvPr id="0" name=""/>
        <dsp:cNvSpPr/>
      </dsp:nvSpPr>
      <dsp:spPr>
        <a:xfrm rot="5400000">
          <a:off x="-158213" y="2876785"/>
          <a:ext cx="1054756" cy="738329"/>
        </a:xfrm>
        <a:prstGeom prst="chevron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Flows</a:t>
          </a:r>
        </a:p>
      </dsp:txBody>
      <dsp:txXfrm rot="-5400000">
        <a:off x="1" y="3087737"/>
        <a:ext cx="738329" cy="316427"/>
      </dsp:txXfrm>
    </dsp:sp>
    <dsp:sp modelId="{71339A14-1F1B-9741-9BCD-7B8AB38D0AF2}">
      <dsp:nvSpPr>
        <dsp:cNvPr id="0" name=""/>
        <dsp:cNvSpPr/>
      </dsp:nvSpPr>
      <dsp:spPr>
        <a:xfrm rot="5400000">
          <a:off x="3149044" y="307857"/>
          <a:ext cx="685591" cy="55070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Times New Roman" charset="0"/>
              <a:ea typeface="Times New Roman" charset="0"/>
              <a:cs typeface="Times New Roman" charset="0"/>
            </a:rPr>
            <a:t>Output the complete flow vector</a:t>
          </a:r>
          <a:endParaRPr lang="en-GB" sz="19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738329" y="2752040"/>
        <a:ext cx="5473554" cy="618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1ABC5-20D0-D74F-AF5B-D12E29F056C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5198C-61A4-684F-B181-785A9816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0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DA663-002D-43F6-83C8-D36CB843ACD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BDBC1-16D3-48AC-9842-A7BA0E98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DBC1-16D3-48AC-9842-A7BA0E981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DBC1-16D3-48AC-9842-A7BA0E9816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9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DBC1-16D3-48AC-9842-A7BA0E9816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0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DBC1-16D3-48AC-9842-A7BA0E981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8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DBC1-16D3-48AC-9842-A7BA0E9816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DBC1-16D3-48AC-9842-A7BA0E981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DBC1-16D3-48AC-9842-A7BA0E9816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3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DBC1-16D3-48AC-9842-A7BA0E9816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DBC1-16D3-48AC-9842-A7BA0E9816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872" y="2294813"/>
            <a:ext cx="9158197" cy="2022976"/>
          </a:xfrm>
          <a:prstGeom prst="rect">
            <a:avLst/>
          </a:prstGeom>
          <a:solidFill>
            <a:srgbClr val="112D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030" y="2803504"/>
            <a:ext cx="5822972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351529" y="4615951"/>
            <a:ext cx="10204505" cy="1"/>
          </a:xfrm>
          <a:prstGeom prst="line">
            <a:avLst/>
          </a:prstGeom>
          <a:ln w="12700">
            <a:solidFill>
              <a:srgbClr val="DE6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351529" y="1995989"/>
            <a:ext cx="9638692" cy="0"/>
          </a:xfrm>
          <a:prstGeom prst="line">
            <a:avLst/>
          </a:prstGeom>
          <a:ln w="12700">
            <a:solidFill>
              <a:srgbClr val="DE6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53" y="4638631"/>
            <a:ext cx="5822972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author name(s)</a:t>
            </a:r>
          </a:p>
        </p:txBody>
      </p:sp>
      <p:pic>
        <p:nvPicPr>
          <p:cNvPr id="12" name="Picture 11" descr="iPerform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" y="775086"/>
            <a:ext cx="1669567" cy="65209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852839" y="657740"/>
            <a:ext cx="698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iPerform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Center</a:t>
            </a:r>
          </a:p>
          <a:p>
            <a:r>
              <a:rPr lang="en-US" sz="2200" i="1" dirty="0">
                <a:solidFill>
                  <a:schemeClr val="tx1"/>
                </a:solidFill>
              </a:rPr>
              <a:t>for Assistive Technologies to Enhance Human</a:t>
            </a:r>
            <a:r>
              <a:rPr lang="en-US" sz="2200" i="1" baseline="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Performance</a:t>
            </a:r>
          </a:p>
        </p:txBody>
      </p:sp>
      <p:pic>
        <p:nvPicPr>
          <p:cNvPr id="14" name="Picture 13" descr="nsf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8" y="207884"/>
            <a:ext cx="820413" cy="824076"/>
          </a:xfrm>
          <a:prstGeom prst="rect">
            <a:avLst/>
          </a:prstGeom>
        </p:spPr>
      </p:pic>
      <p:pic>
        <p:nvPicPr>
          <p:cNvPr id="17" name="Picture 16" descr="utd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77" y="6256691"/>
            <a:ext cx="1367744" cy="518369"/>
          </a:xfrm>
          <a:prstGeom prst="rect">
            <a:avLst/>
          </a:prstGeom>
        </p:spPr>
      </p:pic>
      <p:pic>
        <p:nvPicPr>
          <p:cNvPr id="18" name="Picture 17" descr="utalogo.jpe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41" y="6321160"/>
            <a:ext cx="1383436" cy="442560"/>
          </a:xfrm>
          <a:prstGeom prst="rect">
            <a:avLst/>
          </a:prstGeom>
        </p:spPr>
      </p:pic>
      <p:sp>
        <p:nvSpPr>
          <p:cNvPr id="15" name="Title Placeholder 1"/>
          <p:cNvSpPr txBox="1">
            <a:spLocks/>
          </p:cNvSpPr>
          <p:nvPr userDrawn="1"/>
        </p:nvSpPr>
        <p:spPr>
          <a:xfrm>
            <a:off x="48970" y="1468206"/>
            <a:ext cx="5705589" cy="48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kern="1200">
                <a:solidFill>
                  <a:srgbClr val="003263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600" b="0" i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I/UCRC </a:t>
            </a:r>
            <a:r>
              <a:rPr lang="en-US" sz="1600" b="0" i="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Planning Workshop at the University of Texas at Arlington</a:t>
            </a:r>
            <a:endParaRPr lang="en-US" sz="1600" b="0" i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4197" y="6192709"/>
            <a:ext cx="503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I/UCRC iPerform Center – Industrial Advisory Board Meeting, Nov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</a:rPr>
              <a:t> 10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2017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016336" y="6508112"/>
            <a:ext cx="1111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7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714"/>
            <a:ext cx="8229600" cy="422990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4197" y="6192709"/>
            <a:ext cx="503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I/UCRC iPerform Center – Industrial Advisory Board Meeting, Nov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</a:rPr>
              <a:t> 10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016336" y="6508112"/>
            <a:ext cx="1111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1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6394"/>
            <a:ext cx="4038600" cy="425258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6394"/>
            <a:ext cx="4038600" cy="425258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4197" y="6192709"/>
            <a:ext cx="503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I/UCRC iPerform Center – Industrial Advisory Board Meeting, Nov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</a:rPr>
              <a:t> 10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2017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016336" y="6508112"/>
            <a:ext cx="1111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4197" y="6192709"/>
            <a:ext cx="503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I/UCRC iPerform Center – Industrial Advisory Board Meeting, Nov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</a:rPr>
              <a:t> 10,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016336" y="6508112"/>
            <a:ext cx="1111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5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4197" y="6192709"/>
            <a:ext cx="503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I/UCRC iPerform Center – Industrial Advisory Board Meeting, Nov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</a:rPr>
              <a:t> 10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016336" y="6508112"/>
            <a:ext cx="1111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2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2269" y="1900138"/>
            <a:ext cx="6894512" cy="3955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2269" y="5865409"/>
            <a:ext cx="6894512" cy="316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29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14197" y="6192709"/>
            <a:ext cx="503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I/UCRC iPerform Center – Industrial Advisory Board Meeting, Nov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</a:rPr>
              <a:t> 10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2017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016336" y="6508112"/>
            <a:ext cx="1111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2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4197" y="-9066"/>
            <a:ext cx="9172394" cy="69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507" y="623172"/>
            <a:ext cx="5705589" cy="7901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0508" y="1513796"/>
            <a:ext cx="8247062" cy="1587"/>
          </a:xfrm>
          <a:prstGeom prst="line">
            <a:avLst/>
          </a:prstGeom>
          <a:ln w="12700">
            <a:solidFill>
              <a:srgbClr val="112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utdlogo.g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77" y="6256691"/>
            <a:ext cx="1367744" cy="518369"/>
          </a:xfrm>
          <a:prstGeom prst="rect">
            <a:avLst/>
          </a:prstGeom>
        </p:spPr>
      </p:pic>
      <p:pic>
        <p:nvPicPr>
          <p:cNvPr id="4" name="Picture 3" descr="utalogo.jpe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41" y="6321160"/>
            <a:ext cx="1383436" cy="442560"/>
          </a:xfrm>
          <a:prstGeom prst="rect">
            <a:avLst/>
          </a:prstGeom>
        </p:spPr>
      </p:pic>
      <p:pic>
        <p:nvPicPr>
          <p:cNvPr id="9" name="Picture 8" descr="iPerform_logo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6" y="2274"/>
            <a:ext cx="1669567" cy="6929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83931" y="19380"/>
            <a:ext cx="576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</a:t>
            </a:r>
            <a:r>
              <a:rPr lang="en-US" b="1" baseline="0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iPerform</a:t>
            </a:r>
            <a:r>
              <a:rPr lang="en-US" b="1" dirty="0">
                <a:solidFill>
                  <a:srgbClr val="FFFFFF"/>
                </a:solidFill>
              </a:rPr>
              <a:t> Center</a:t>
            </a:r>
          </a:p>
          <a:p>
            <a:r>
              <a:rPr lang="en-US" i="1" dirty="0">
                <a:solidFill>
                  <a:srgbClr val="FFFFFF"/>
                </a:solidFill>
              </a:rPr>
              <a:t>for Assistive Technologies to Enhance Human</a:t>
            </a:r>
            <a:r>
              <a:rPr lang="en-US" i="1" baseline="0" dirty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Performance</a:t>
            </a:r>
          </a:p>
        </p:txBody>
      </p:sp>
      <p:pic>
        <p:nvPicPr>
          <p:cNvPr id="13" name="Picture 12" descr="nsflogo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13" y="4658"/>
            <a:ext cx="687448" cy="69051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-14197" y="6158511"/>
            <a:ext cx="9172394" cy="0"/>
          </a:xfrm>
          <a:prstGeom prst="line">
            <a:avLst/>
          </a:prstGeom>
          <a:ln w="63500">
            <a:solidFill>
              <a:srgbClr val="112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-14197" y="712262"/>
            <a:ext cx="9172394" cy="0"/>
          </a:xfrm>
          <a:prstGeom prst="line">
            <a:avLst/>
          </a:prstGeom>
          <a:ln w="63500">
            <a:solidFill>
              <a:srgbClr val="112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-14197" y="6192709"/>
            <a:ext cx="503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I/UCRC iPerform Center – Industrial Advisory Board Meeting, Oct 9,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016336" y="6508112"/>
            <a:ext cx="1111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5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49" r:id="rId4"/>
    <p:sldLayoutId id="2147483654" r:id="rId5"/>
    <p:sldLayoutId id="2147483657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00326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9" y="2640363"/>
            <a:ext cx="887706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/>
              <a:t>Finding the Closest Point to a Prior in Large-scale Sparse Binary Under-determined Systems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638631"/>
            <a:ext cx="9143999" cy="1752600"/>
          </a:xfrm>
        </p:spPr>
        <p:txBody>
          <a:bodyPr/>
          <a:lstStyle/>
          <a:p>
            <a:pPr algn="ctr"/>
            <a:r>
              <a:rPr lang="en-US" sz="2000" dirty="0" err="1"/>
              <a:t>Abolfazl</a:t>
            </a:r>
            <a:r>
              <a:rPr lang="en-US" sz="2000" dirty="0"/>
              <a:t> </a:t>
            </a:r>
            <a:r>
              <a:rPr lang="en-US" sz="2000" dirty="0" err="1"/>
              <a:t>Asudeh</a:t>
            </a:r>
            <a:r>
              <a:rPr lang="en-US" sz="2000" dirty="0"/>
              <a:t>†, </a:t>
            </a:r>
            <a:r>
              <a:rPr lang="en-US" sz="2000" dirty="0" err="1"/>
              <a:t>Azade</a:t>
            </a:r>
            <a:r>
              <a:rPr lang="en-US" sz="2000" dirty="0"/>
              <a:t> Nazi††, </a:t>
            </a:r>
            <a:r>
              <a:rPr lang="en-US" sz="2000" dirty="0" err="1"/>
              <a:t>Saravanan</a:t>
            </a:r>
            <a:r>
              <a:rPr lang="en-US" sz="2000" dirty="0"/>
              <a:t> </a:t>
            </a:r>
            <a:r>
              <a:rPr lang="en-US" sz="2000" dirty="0" err="1"/>
              <a:t>Thirumuruganathan</a:t>
            </a:r>
            <a:r>
              <a:rPr lang="en-US" sz="2000" dirty="0"/>
              <a:t>‡†, Jees Augustine‡, </a:t>
            </a:r>
            <a:r>
              <a:rPr lang="en-US" sz="2000" dirty="0" err="1"/>
              <a:t>Sona</a:t>
            </a:r>
            <a:r>
              <a:rPr lang="en-US" sz="2000" dirty="0"/>
              <a:t> </a:t>
            </a:r>
            <a:r>
              <a:rPr lang="en-US" sz="2000" dirty="0" err="1"/>
              <a:t>Hasani</a:t>
            </a:r>
            <a:r>
              <a:rPr lang="en-US" sz="2000" dirty="0"/>
              <a:t>‡, Nan Zhang†‡, </a:t>
            </a:r>
            <a:r>
              <a:rPr lang="en-US" sz="2000" dirty="0" err="1"/>
              <a:t>Gautam</a:t>
            </a:r>
            <a:r>
              <a:rPr lang="en-US" sz="2000" dirty="0"/>
              <a:t> Das‡, </a:t>
            </a:r>
            <a:r>
              <a:rPr lang="en-US" sz="2000" dirty="0" err="1"/>
              <a:t>Divesh</a:t>
            </a:r>
            <a:r>
              <a:rPr lang="en-US" sz="2000" dirty="0"/>
              <a:t> Srivastava‡‡</a:t>
            </a:r>
            <a:endParaRPr lang="en-US" sz="1800" dirty="0"/>
          </a:p>
          <a:p>
            <a:pPr algn="ctr"/>
            <a:r>
              <a:rPr lang="en-US" sz="1500" dirty="0"/>
              <a:t>†University of Michigan; ††Microsoft Research; ‡†Qatar Research Institute; </a:t>
            </a:r>
          </a:p>
          <a:p>
            <a:pPr algn="ctr"/>
            <a:r>
              <a:rPr lang="en-US" sz="1500" dirty="0"/>
              <a:t>‡University of Texas at Arlington; †‡Pennsylvania State University; ‡‡AT&amp;T Labs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96979"/>
            <a:ext cx="5615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81" y="6333601"/>
            <a:ext cx="1169580" cy="4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4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82496"/>
            <a:ext cx="6400800" cy="1609344"/>
          </a:xfrm>
        </p:spPr>
        <p:txBody>
          <a:bodyPr/>
          <a:lstStyle/>
          <a:p>
            <a:r>
              <a:rPr lang="en-US" dirty="0"/>
              <a:t>Finding the Closest Point to a Prior in Large-scale Sparse Binary Under-determined 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60576" y="4020312"/>
            <a:ext cx="6400800" cy="160934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Dr. </a:t>
            </a:r>
            <a:r>
              <a:rPr lang="en-US" dirty="0" err="1"/>
              <a:t>Gautam</a:t>
            </a:r>
            <a:r>
              <a:rPr lang="en-US" dirty="0"/>
              <a:t> Das</a:t>
            </a:r>
          </a:p>
          <a:p>
            <a:r>
              <a:rPr lang="en-US" dirty="0"/>
              <a:t>email: </a:t>
            </a:r>
            <a:r>
              <a:rPr lang="en-US" dirty="0" err="1"/>
              <a:t>gdas@uta.edu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3172"/>
            <a:ext cx="8229601" cy="790149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Problem, Need and Industrial Relevance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3D image reconstruction from a 2D image</a:t>
            </a: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3D X-Ray images could help a doctor in determining the shape and size of a tumor. Current techniques can only reveal 2D images in an X-Ray form MRI Scan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0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 and Objectives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723714"/>
            <a:ext cx="8229600" cy="4229903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Given any prior, vector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P,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3D image reconstruction from a set of 2D images.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5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07" y="623172"/>
            <a:ext cx="8529936" cy="790149"/>
          </a:xfrm>
        </p:spPr>
        <p:txBody>
          <a:bodyPr>
            <a:normAutofit fontScale="90000"/>
          </a:bodyPr>
          <a:lstStyle/>
          <a:p>
            <a:r>
              <a:rPr lang="en-US"/>
              <a:t>Impact of work proposed or already performed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Generalizability of the proposed algorithm </a:t>
            </a:r>
          </a:p>
          <a:p>
            <a:pPr lvl="1"/>
            <a:r>
              <a:rPr lang="en-US" dirty="0"/>
              <a:t>Traffic Matrix Computation </a:t>
            </a:r>
          </a:p>
          <a:p>
            <a:pPr lvl="1"/>
            <a:r>
              <a:rPr lang="en-US" dirty="0"/>
              <a:t>Traffic Analysis in P2P</a:t>
            </a:r>
          </a:p>
          <a:p>
            <a:pPr lvl="1"/>
            <a:r>
              <a:rPr lang="en-US" dirty="0"/>
              <a:t>Binary Linear Equation Solution in an under determined systems</a:t>
            </a:r>
          </a:p>
          <a:p>
            <a:pPr lvl="1"/>
            <a:r>
              <a:rPr lang="en-US" dirty="0"/>
              <a:t>3D image reconstruction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Given any traffic routing matrix and link level flow information, </a:t>
            </a:r>
            <a:r>
              <a:rPr lang="en-US" sz="2800" b="1" i="1" dirty="0">
                <a:latin typeface="Times New Roman" charset="0"/>
                <a:ea typeface="Times New Roman" charset="0"/>
                <a:cs typeface="Times New Roman" charset="0"/>
              </a:rPr>
              <a:t>how can we effectively infer the flow values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which are closer to any given prior value for the flows.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98" y="3543193"/>
            <a:ext cx="6391108" cy="2208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3172"/>
            <a:ext cx="8229601" cy="790149"/>
          </a:xfrm>
        </p:spPr>
        <p:txBody>
          <a:bodyPr>
            <a:normAutofit/>
          </a:bodyPr>
          <a:lstStyle/>
          <a:p>
            <a:r>
              <a:rPr lang="en-US" dirty="0"/>
              <a:t>PROBLEM STATEMENT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0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3" y="623172"/>
            <a:ext cx="8847139" cy="790149"/>
          </a:xfrm>
        </p:spPr>
        <p:txBody>
          <a:bodyPr>
            <a:normAutofit/>
          </a:bodyPr>
          <a:lstStyle/>
          <a:p>
            <a:r>
              <a:rPr lang="en-US" dirty="0"/>
              <a:t>RESEARCH METHOD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84981" y="1519903"/>
            <a:ext cx="4197591" cy="3658384"/>
            <a:chOff x="1277759" y="1403007"/>
            <a:chExt cx="4196322" cy="3848400"/>
          </a:xfrm>
        </p:grpSpPr>
        <p:sp>
          <p:nvSpPr>
            <p:cNvPr id="47" name="Rectangle 46"/>
            <p:cNvSpPr/>
            <p:nvPr/>
          </p:nvSpPr>
          <p:spPr>
            <a:xfrm>
              <a:off x="1760221" y="1917958"/>
              <a:ext cx="2514600" cy="20012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t" anchorCtr="0"/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  </a:t>
              </a:r>
              <a:r>
                <a:rPr lang="en-US" sz="3200" dirty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737361" y="1403007"/>
              <a:ext cx="2617111" cy="441801"/>
              <a:chOff x="2251711" y="2147200"/>
              <a:chExt cx="2617111" cy="441801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H="1">
                <a:off x="2251711" y="2537460"/>
                <a:ext cx="2537460" cy="1143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251711" y="2200486"/>
                    <a:ext cx="435372" cy="388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1711" y="2200486"/>
                    <a:ext cx="435504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469463" y="2200486"/>
                    <a:ext cx="435372" cy="388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9463" y="2200486"/>
                    <a:ext cx="43550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436399" y="2187270"/>
                    <a:ext cx="432423" cy="388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6399" y="2187270"/>
                    <a:ext cx="440570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TextBox 61"/>
              <p:cNvSpPr txBox="1"/>
              <p:nvPr/>
            </p:nvSpPr>
            <p:spPr>
              <a:xfrm>
                <a:off x="3330013" y="2147200"/>
                <a:ext cx="473063" cy="388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. . .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277759" y="1917958"/>
              <a:ext cx="502806" cy="2001289"/>
              <a:chOff x="1792109" y="2662151"/>
              <a:chExt cx="502806" cy="200128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>
                <a:off x="2148840" y="2662151"/>
                <a:ext cx="11430" cy="200128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827910" y="2662151"/>
                    <a:ext cx="451847" cy="388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7910" y="2662151"/>
                    <a:ext cx="446661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799729" y="2846817"/>
                    <a:ext cx="451847" cy="388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9729" y="2846817"/>
                    <a:ext cx="45198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792109" y="4267947"/>
                    <a:ext cx="502806" cy="388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2109" y="4267947"/>
                    <a:ext cx="514180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TextBox 56"/>
              <p:cNvSpPr txBox="1"/>
              <p:nvPr/>
            </p:nvSpPr>
            <p:spPr>
              <a:xfrm>
                <a:off x="1899580" y="3200432"/>
                <a:ext cx="242301" cy="971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4056609" y="3624854"/>
              <a:ext cx="227812" cy="29404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51" name="Straight Arrow Connector 50"/>
            <p:cNvCxnSpPr>
              <a:endCxn id="52" idx="0"/>
            </p:cNvCxnSpPr>
            <p:nvPr/>
          </p:nvCxnSpPr>
          <p:spPr>
            <a:xfrm>
              <a:off x="4172724" y="3671759"/>
              <a:ext cx="463445" cy="9644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98256" y="4636259"/>
                  <a:ext cx="1675825" cy="615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1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belongs to</a:t>
                  </a:r>
                </a:p>
                <a:p>
                  <a:r>
                    <a:rPr lang="en-US" sz="1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the path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1600" b="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256" y="4636259"/>
                  <a:ext cx="1675825" cy="61514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818" t="-3158" b="-1368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323228" y="2009428"/>
            <a:ext cx="4021470" cy="3632072"/>
            <a:chOff x="816146" y="1917958"/>
            <a:chExt cx="4020253" cy="3820721"/>
          </a:xfrm>
        </p:grpSpPr>
        <p:grpSp>
          <p:nvGrpSpPr>
            <p:cNvPr id="42" name="Group 41"/>
            <p:cNvGrpSpPr/>
            <p:nvPr/>
          </p:nvGrpSpPr>
          <p:grpSpPr>
            <a:xfrm>
              <a:off x="816146" y="1917958"/>
              <a:ext cx="361144" cy="3458366"/>
              <a:chOff x="816146" y="1917958"/>
              <a:chExt cx="361144" cy="345836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816146" y="1917958"/>
                <a:ext cx="361143" cy="20012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16146" y="3624854"/>
                <a:ext cx="361144" cy="29439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>
                <a:off x="969442" y="3791985"/>
                <a:ext cx="13539" cy="15843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31450" y="5350164"/>
                  <a:ext cx="4004949" cy="388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Times New Roman" charset="0"/>
                      <a:ea typeface="Times New Roman" charset="0"/>
                      <a:cs typeface="Times New Roman" charset="0"/>
                    </a:rPr>
                    <a:t>The amount of traffic passing through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b="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450" y="5350164"/>
                  <a:ext cx="4004949" cy="38851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16" t="-10000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858759" y="3999678"/>
            <a:ext cx="2933789" cy="1013095"/>
            <a:chOff x="1351519" y="4011580"/>
            <a:chExt cx="2932902" cy="1065715"/>
          </a:xfrm>
        </p:grpSpPr>
        <p:sp>
          <p:nvSpPr>
            <p:cNvPr id="38" name="Rectangle 37"/>
            <p:cNvSpPr/>
            <p:nvPr/>
          </p:nvSpPr>
          <p:spPr>
            <a:xfrm>
              <a:off x="1760221" y="4011930"/>
              <a:ext cx="2514600" cy="37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latin typeface="Times New Roman" charset="0"/>
                  <a:ea typeface="Times New Roman" charset="0"/>
                  <a:cs typeface="Times New Roman" charset="0"/>
                </a:rPr>
                <a:t>Tg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56609" y="4011580"/>
              <a:ext cx="227812" cy="3775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0" name="Straight Arrow Connector 39"/>
            <p:cNvCxnSpPr>
              <a:endCxn id="41" idx="0"/>
            </p:cNvCxnSpPr>
            <p:nvPr/>
          </p:nvCxnSpPr>
          <p:spPr>
            <a:xfrm flipH="1">
              <a:off x="2413861" y="4259069"/>
              <a:ext cx="1775434" cy="429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351519" y="4688780"/>
                  <a:ext cx="2124682" cy="388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Times New Roman" charset="0"/>
                      <a:ea typeface="Times New Roman" charset="0"/>
                      <a:cs typeface="Times New Roman" charset="0"/>
                    </a:rPr>
                    <a:t>Gravity (prior)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b="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1519" y="4688780"/>
                  <a:ext cx="207819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639" t="-10526" b="-3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0" y="2048991"/>
                <a:ext cx="4370832" cy="2185955"/>
              </a:xfrm>
            </p:spPr>
            <p:txBody>
              <a:bodyPr/>
              <a:lstStyle/>
              <a:p>
                <a:r>
                  <a:rPr lang="en-US" sz="2000" b="1" dirty="0">
                    <a:latin typeface="Times New Roman" charset="0"/>
                    <a:ea typeface="Times New Roman" charset="0"/>
                    <a:cs typeface="Times New Roman" charset="0"/>
                  </a:rPr>
                  <a:t>Problem</a:t>
                </a:r>
                <a:endParaRPr 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/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𝐴𝑇</m:t>
                    </m:r>
                    <m:r>
                      <a:rPr lang="en-US" sz="20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𝑋</m:t>
                    </m:r>
                  </m:oMath>
                </a14:m>
                <a:endParaRPr 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/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Solution: A</a:t>
                </a:r>
                <a:r>
                  <a:rPr lang="en-US" sz="20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AT = A</a:t>
                </a:r>
                <a:r>
                  <a:rPr lang="en-US" sz="20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  <a:p>
                <a:pPr lvl="1"/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Among all vectors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 satisfying the equation, find the one with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 distance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𝑇𝑔</m:t>
                    </m:r>
                  </m:oMath>
                </a14:m>
                <a:endParaRPr 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2048991"/>
                <a:ext cx="4370832" cy="2185955"/>
              </a:xfrm>
              <a:blipFill rotWithShape="0">
                <a:blip r:embed="rId12"/>
                <a:stretch>
                  <a:fillRect l="-1255" t="-1393" b="-1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/>
              <p:cNvSpPr txBox="1">
                <a:spLocks/>
              </p:cNvSpPr>
              <p:nvPr/>
            </p:nvSpPr>
            <p:spPr>
              <a:xfrm>
                <a:off x="4967476" y="4354738"/>
                <a:ext cx="4372691" cy="21859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minimize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𝑇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𝑇𝑔</m:t>
                            </m:r>
                          </m:e>
                        </m:d>
                      </m:e>
                    </m:d>
                  </m:oMath>
                </a14:m>
                <a:endParaRPr lang="en-US" sz="2000" b="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indent="0">
                  <a:buNone/>
                </a:pPr>
                <a:r>
                  <a:rPr lang="en-US" sz="2000" dirty="0" err="1">
                    <a:latin typeface="Times New Roman" charset="0"/>
                    <a:ea typeface="Times New Roman" charset="0"/>
                    <a:cs typeface="Times New Roman" charset="0"/>
                  </a:rPr>
                  <a:t>s.t.</a:t>
                </a:r>
                <a:endParaRPr 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𝐴𝑇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𝑚𝑖𝑛𝑖𝑚𝑖𝑧𝑒𝑑</m:t>
                      </m:r>
                    </m:oMath>
                  </m:oMathPara>
                </a14:m>
                <a:endParaRPr 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476" y="4354738"/>
                <a:ext cx="4372691" cy="2185955"/>
              </a:xfrm>
              <a:prstGeom prst="rect">
                <a:avLst/>
              </a:prstGeom>
              <a:blipFill rotWithShape="0">
                <a:blip r:embed="rId13"/>
                <a:stretch>
                  <a:fillRect l="-1534" t="-1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172"/>
            <a:ext cx="8229600" cy="790149"/>
          </a:xfrm>
        </p:spPr>
        <p:txBody>
          <a:bodyPr>
            <a:normAutofit/>
          </a:bodyPr>
          <a:lstStyle/>
          <a:p>
            <a:r>
              <a:rPr lang="en-US" dirty="0"/>
              <a:t>IMPACT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03504" y="1973368"/>
            <a:ext cx="7936992" cy="3238712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Algorithm for traffic flow inference</a:t>
            </a:r>
          </a:p>
          <a:p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Algorithm for traffic analysis </a:t>
            </a:r>
          </a:p>
          <a:p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Finding top-k flows in a given routing scenario</a:t>
            </a:r>
          </a:p>
          <a:p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Dynamic resource allocation in software defined networks</a:t>
            </a:r>
          </a:p>
          <a:p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3D images reconstruction for medical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2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172"/>
            <a:ext cx="8229600" cy="790149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03504" y="1973368"/>
            <a:ext cx="7936992" cy="3238712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Routing matrix is binary and sparse </a:t>
            </a:r>
          </a:p>
          <a:p>
            <a:endParaRPr lang="en-US" sz="2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Routing matrix size is proportional to number of flows (which are in millions)</a:t>
            </a:r>
          </a:p>
          <a:p>
            <a:endParaRPr lang="en-US" sz="2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The number of variables (flows) is higher than number of equations (edges)</a:t>
            </a:r>
          </a:p>
          <a:p>
            <a:endParaRPr lang="en-US" sz="2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Infinitely many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74DB9B52-B155-B149-B5B6-E9B082F193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4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172"/>
            <a:ext cx="8229600" cy="790149"/>
          </a:xfrm>
        </p:spPr>
        <p:txBody>
          <a:bodyPr>
            <a:normAutofit/>
          </a:bodyPr>
          <a:lstStyle/>
          <a:p>
            <a:r>
              <a:rPr lang="en-US" dirty="0"/>
              <a:t>Novelty of Approach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3465" y="2131521"/>
            <a:ext cx="4572000" cy="2413047"/>
            <a:chOff x="283465" y="2131521"/>
            <a:chExt cx="4572000" cy="2413047"/>
          </a:xfrm>
        </p:grpSpPr>
        <p:sp>
          <p:nvSpPr>
            <p:cNvPr id="5" name="Flowchart: Data 4"/>
            <p:cNvSpPr/>
            <p:nvPr/>
          </p:nvSpPr>
          <p:spPr>
            <a:xfrm rot="12531762">
              <a:off x="283465" y="3080968"/>
              <a:ext cx="4572000" cy="1213950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84644" y="3781559"/>
              <a:ext cx="15696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784644" y="2219377"/>
              <a:ext cx="0" cy="15621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68994" y="3781559"/>
              <a:ext cx="1015650" cy="736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116224" y="375976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8952" y="40891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2551" y="2131521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z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20240970">
              <a:off x="521867" y="2390563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A*T=X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2958042" y="3984835"/>
              <a:ext cx="1266271" cy="55973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115626" y="2554503"/>
              <a:ext cx="38317" cy="4145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31955" y="228753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Times New Roman" charset="0"/>
                  <a:ea typeface="Times New Roman" charset="0"/>
                  <a:cs typeface="Times New Roman" charset="0"/>
                </a:rPr>
                <a:t>Tg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2615576" y="2541089"/>
              <a:ext cx="510935" cy="680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5-Point Star 20"/>
            <p:cNvSpPr/>
            <p:nvPr/>
          </p:nvSpPr>
          <p:spPr>
            <a:xfrm rot="1979111">
              <a:off x="2471050" y="3177106"/>
              <a:ext cx="247745" cy="213603"/>
            </a:xfrm>
            <a:prstGeom prst="star5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135383" y="2533778"/>
              <a:ext cx="832491" cy="1555366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335704" y="2554503"/>
              <a:ext cx="2632169" cy="153464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047196" y="2064808"/>
            <a:ext cx="3833212" cy="343350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The answer space is a plane</a:t>
            </a:r>
          </a:p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Gravity is a point outside the plane</a:t>
            </a:r>
          </a:p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The perpendicular line from the point to the plane is the optimal solution</a:t>
            </a:r>
          </a:p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The optimal values on the sides can be computed independently</a:t>
            </a:r>
          </a:p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Needs the transformation of the variables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172"/>
            <a:ext cx="8229600" cy="790149"/>
          </a:xfrm>
        </p:spPr>
        <p:txBody>
          <a:bodyPr>
            <a:normAutofit/>
          </a:bodyPr>
          <a:lstStyle/>
          <a:p>
            <a:r>
              <a:rPr lang="en-US" dirty="0"/>
              <a:t>EXPERIMENT PLAN</a:t>
            </a: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910026334"/>
              </p:ext>
            </p:extLst>
          </p:nvPr>
        </p:nvGraphicFramePr>
        <p:xfrm>
          <a:off x="1449324" y="1938528"/>
          <a:ext cx="6245352" cy="377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7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07" y="623172"/>
            <a:ext cx="7758687" cy="790149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OUTCOMES AND DELIVERABLES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Faster signal reconstruction algorithm </a:t>
            </a: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Faster algorithms in 3D images reconstruction</a:t>
            </a: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Threshold based algorithms for faster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approximate 3D images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Time guarantees on algorithms and error guarantees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07" y="623172"/>
            <a:ext cx="7577250" cy="790149"/>
          </a:xfrm>
        </p:spPr>
        <p:txBody>
          <a:bodyPr>
            <a:normAutofit/>
          </a:bodyPr>
          <a:lstStyle/>
          <a:p>
            <a:r>
              <a:rPr lang="en-US" dirty="0"/>
              <a:t>Project Timeframe and 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Project Duration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 1.5 Year</a:t>
            </a:r>
          </a:p>
          <a:p>
            <a:pPr algn="just"/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Year 1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 Design of algorithms, implementations of algorithms, testing for accuracy, testing for scalability</a:t>
            </a:r>
          </a:p>
          <a:p>
            <a:pPr algn="just"/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Year 1.5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 Design of algorithms for similarity joins, implementation and testing</a:t>
            </a:r>
          </a:p>
          <a:p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Estimated cost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 $60k (2 GRA)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4DB9B52-B155-B149-B5B6-E9B082F193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6613</TotalTime>
  <Words>571</Words>
  <Application>Microsoft Office PowerPoint</Application>
  <PresentationFormat>On-screen Show (4:3)</PresentationFormat>
  <Paragraphs>114</Paragraphs>
  <Slides>13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Finding the Closest Point to a Prior in Large-scale Sparse Binary Under-determined Systems</vt:lpstr>
      <vt:lpstr>PROBLEM STATEMENT </vt:lpstr>
      <vt:lpstr>RESEARCH METHOD</vt:lpstr>
      <vt:lpstr>IMPACT</vt:lpstr>
      <vt:lpstr>CHALLENGES</vt:lpstr>
      <vt:lpstr>Novelty of Approach </vt:lpstr>
      <vt:lpstr>EXPERIMENT PLAN</vt:lpstr>
      <vt:lpstr>EXPECTED OUTCOMES AND DELIVERABLES </vt:lpstr>
      <vt:lpstr>Project Timeframe and  Budget</vt:lpstr>
      <vt:lpstr>PowerPoint Presentation</vt:lpstr>
      <vt:lpstr>The Problem, Need and Industrial Relevance</vt:lpstr>
      <vt:lpstr>Project Goals and Objectives</vt:lpstr>
      <vt:lpstr>Impact of work proposed or already performed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Earnest, Amanda</dc:creator>
  <cp:lastModifiedBy>Meaghan Harraghy</cp:lastModifiedBy>
  <cp:revision>272</cp:revision>
  <dcterms:created xsi:type="dcterms:W3CDTF">2012-06-28T21:20:35Z</dcterms:created>
  <dcterms:modified xsi:type="dcterms:W3CDTF">2018-01-17T18:17:07Z</dcterms:modified>
</cp:coreProperties>
</file>